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78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7" d="100"/>
          <a:sy n="87" d="100"/>
        </p:scale>
        <p:origin x="-8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A9475-9714-2A4F-86C1-6D4161EEE0CF}" type="datetimeFigureOut">
              <a:rPr lang="en-US" smtClean="0"/>
              <a:t>2/02/2014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7C956-3D2D-A148-8F88-487033D5B0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935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77C956-3D2D-A148-8F88-487033D5B0C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76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C0BA-EE31-CD45-BE2A-B6E9F7C252F3}" type="datetimeFigureOut">
              <a:rPr lang="en-US" smtClean="0"/>
              <a:t>31/01/2014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49FA-5E54-A746-B800-78391C688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565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C0BA-EE31-CD45-BE2A-B6E9F7C252F3}" type="datetimeFigureOut">
              <a:rPr lang="en-US" smtClean="0"/>
              <a:t>31/01/2014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49FA-5E54-A746-B800-78391C688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803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C0BA-EE31-CD45-BE2A-B6E9F7C252F3}" type="datetimeFigureOut">
              <a:rPr lang="en-US" smtClean="0"/>
              <a:t>31/01/2014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49FA-5E54-A746-B800-78391C688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828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C0BA-EE31-CD45-BE2A-B6E9F7C252F3}" type="datetimeFigureOut">
              <a:rPr lang="en-US" smtClean="0"/>
              <a:t>31/01/2014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49FA-5E54-A746-B800-78391C688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033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C0BA-EE31-CD45-BE2A-B6E9F7C252F3}" type="datetimeFigureOut">
              <a:rPr lang="en-US" smtClean="0"/>
              <a:t>31/01/2014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49FA-5E54-A746-B800-78391C688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50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C0BA-EE31-CD45-BE2A-B6E9F7C252F3}" type="datetimeFigureOut">
              <a:rPr lang="en-US" smtClean="0"/>
              <a:t>31/01/2014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49FA-5E54-A746-B800-78391C688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104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C0BA-EE31-CD45-BE2A-B6E9F7C252F3}" type="datetimeFigureOut">
              <a:rPr lang="en-US" smtClean="0"/>
              <a:t>31/01/2014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49FA-5E54-A746-B800-78391C688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6038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C0BA-EE31-CD45-BE2A-B6E9F7C252F3}" type="datetimeFigureOut">
              <a:rPr lang="en-US" smtClean="0"/>
              <a:t>31/01/2014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49FA-5E54-A746-B800-78391C688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7528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C0BA-EE31-CD45-BE2A-B6E9F7C252F3}" type="datetimeFigureOut">
              <a:rPr lang="en-US" smtClean="0"/>
              <a:t>31/01/2014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49FA-5E54-A746-B800-78391C688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8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C0BA-EE31-CD45-BE2A-B6E9F7C252F3}" type="datetimeFigureOut">
              <a:rPr lang="en-US" smtClean="0"/>
              <a:t>31/01/2014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49FA-5E54-A746-B800-78391C688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876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3C0BA-EE31-CD45-BE2A-B6E9F7C252F3}" type="datetimeFigureOut">
              <a:rPr lang="en-US" smtClean="0"/>
              <a:t>31/01/2014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3549FA-5E54-A746-B800-78391C688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737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13C0BA-EE31-CD45-BE2A-B6E9F7C252F3}" type="datetimeFigureOut">
              <a:rPr lang="en-US" smtClean="0"/>
              <a:t>31/01/2014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549FA-5E54-A746-B800-78391C6889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869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Introduction to Cell Biology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Structure and Function</a:t>
            </a:r>
          </a:p>
          <a:p>
            <a:r>
              <a:rPr lang="en-US" dirty="0" smtClean="0"/>
              <a:t>Craig Simpson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93379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Plasma Membrane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Gives cell its structure</a:t>
            </a:r>
          </a:p>
          <a:p>
            <a:r>
              <a:rPr lang="en-US" dirty="0" smtClean="0"/>
              <a:t>Segregates the extracellular environment from the cytosol (inside cell)</a:t>
            </a:r>
          </a:p>
          <a:p>
            <a:r>
              <a:rPr lang="en-US" dirty="0" smtClean="0"/>
              <a:t>Gives structure to organelles</a:t>
            </a:r>
          </a:p>
          <a:p>
            <a:r>
              <a:rPr lang="en-US" dirty="0" smtClean="0"/>
              <a:t>Contains molecules (lipids and proteins) important for cellular signaling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037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Plasma Membrane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Lipid bilayer</a:t>
            </a:r>
          </a:p>
          <a:p>
            <a:pPr lvl="1"/>
            <a:r>
              <a:rPr lang="en-US" dirty="0" smtClean="0"/>
              <a:t>Consists of phospholipids, cholesterol and glycolipids</a:t>
            </a:r>
          </a:p>
          <a:p>
            <a:pPr lvl="1"/>
            <a:r>
              <a:rPr lang="en-US" dirty="0" smtClean="0"/>
              <a:t>Hydrophilic and hydrophobic regions</a:t>
            </a:r>
          </a:p>
          <a:p>
            <a:r>
              <a:rPr lang="en-US" dirty="0" smtClean="0"/>
              <a:t>Membrane bound proteins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4971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Phospholipids are </a:t>
            </a:r>
            <a:r>
              <a:rPr lang="en-US" dirty="0" err="1" smtClean="0"/>
              <a:t>amphiphylic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02" y="1860794"/>
            <a:ext cx="7510891" cy="438309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44002" y="6287927"/>
            <a:ext cx="124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10-2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768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Four types of phospholipids in plasma membrane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810" y="1648695"/>
            <a:ext cx="5834625" cy="433229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27008" y="6312002"/>
            <a:ext cx="1359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10-12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318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Amphiphylic</a:t>
            </a:r>
            <a:r>
              <a:rPr lang="en-US" dirty="0" smtClean="0"/>
              <a:t> nature of phospholipids allow for formation of lipid bilayer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t="51340"/>
          <a:stretch/>
        </p:blipFill>
        <p:spPr>
          <a:xfrm>
            <a:off x="1248664" y="2642466"/>
            <a:ext cx="7034155" cy="21087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44002" y="6171134"/>
            <a:ext cx="124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10-4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9289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Cholesterol helps maintain bilayer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Eukaryotes 1 molecule cholesterol for every 4 phospholipids</a:t>
            </a:r>
          </a:p>
          <a:p>
            <a:r>
              <a:rPr lang="en-US" dirty="0" smtClean="0"/>
              <a:t>Makes bilayer more rigid</a:t>
            </a:r>
          </a:p>
          <a:p>
            <a:r>
              <a:rPr lang="en-US" dirty="0" smtClean="0"/>
              <a:t>Decreases permeability of bilayer to small water-soluble molecules</a:t>
            </a:r>
          </a:p>
          <a:p>
            <a:r>
              <a:rPr lang="en-US" dirty="0" smtClean="0"/>
              <a:t>Prevents hydrocarbon chains from closely packing and forming a solid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7055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Cholesterol orientation amongst phospholipids 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384" y="2362199"/>
            <a:ext cx="4861228" cy="344593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72133" y="6166010"/>
            <a:ext cx="1359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10-11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737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Glycolipids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Modified through addition of sugar groups to the phosphate groups of the phospholipid</a:t>
            </a:r>
          </a:p>
          <a:p>
            <a:r>
              <a:rPr lang="en-US" dirty="0" smtClean="0"/>
              <a:t>Found exclusively on the extracellular side of the cell</a:t>
            </a:r>
          </a:p>
          <a:p>
            <a:r>
              <a:rPr lang="en-US" dirty="0" smtClean="0"/>
              <a:t>Important for interaction of the cell with its environment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15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Glycolipid Structure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62" y="2153015"/>
            <a:ext cx="5130699" cy="39555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27008" y="6312002"/>
            <a:ext cx="1359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10-16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066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Membrane Proteins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50% of mass of plasma membrane</a:t>
            </a:r>
          </a:p>
          <a:p>
            <a:r>
              <a:rPr lang="en-US" dirty="0" smtClean="0"/>
              <a:t>Multiple types of interactions with lipid bilayer</a:t>
            </a:r>
          </a:p>
          <a:p>
            <a:r>
              <a:rPr lang="en-US" dirty="0" smtClean="0"/>
              <a:t>Highly glycosylated</a:t>
            </a:r>
          </a:p>
          <a:p>
            <a:r>
              <a:rPr lang="en-US" dirty="0" smtClean="0"/>
              <a:t>Work horse of the plasma membrane</a:t>
            </a:r>
          </a:p>
          <a:p>
            <a:pPr lvl="1"/>
            <a:r>
              <a:rPr lang="en-US" dirty="0" smtClean="0"/>
              <a:t>Transport of molecules across membrane</a:t>
            </a:r>
          </a:p>
          <a:p>
            <a:pPr lvl="1"/>
            <a:r>
              <a:rPr lang="en-US" dirty="0" smtClean="0"/>
              <a:t>Transport of signals from extracellular environment/other cells (receptors)</a:t>
            </a:r>
          </a:p>
          <a:p>
            <a:pPr lvl="1"/>
            <a:r>
              <a:rPr lang="en-US" dirty="0" smtClean="0"/>
              <a:t>Enzymatic reactions</a:t>
            </a:r>
          </a:p>
          <a:p>
            <a:pPr lvl="1"/>
            <a:r>
              <a:rPr lang="en-US" dirty="0" smtClean="0"/>
              <a:t>Energy production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80514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694" y="2159000"/>
            <a:ext cx="2032000" cy="2540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687436" y="227483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Molecular Biology of the Cell, 4th edition</a:t>
            </a:r>
          </a:p>
          <a:p>
            <a:endParaRPr lang="en-US" dirty="0" smtClean="0"/>
          </a:p>
          <a:p>
            <a:r>
              <a:rPr lang="en-US" dirty="0" smtClean="0"/>
              <a:t>Bruce </a:t>
            </a:r>
            <a:r>
              <a:rPr lang="en-US" dirty="0" err="1" smtClean="0"/>
              <a:t>Alberts</a:t>
            </a:r>
            <a:r>
              <a:rPr lang="en-US" dirty="0" smtClean="0"/>
              <a:t>, Alexander Johnson, Julian Lewis, Martin Raff, Keith Roberts, and Peter Walter.</a:t>
            </a:r>
          </a:p>
          <a:p>
            <a:endParaRPr lang="en-US" dirty="0" smtClean="0"/>
          </a:p>
          <a:p>
            <a:r>
              <a:rPr lang="en-US" dirty="0" smtClean="0"/>
              <a:t>New York: Garland Science; 2002.</a:t>
            </a:r>
          </a:p>
          <a:p>
            <a:r>
              <a:rPr lang="en-US" dirty="0" smtClean="0"/>
              <a:t>ISBN-10: 0-8153-3218-1ISBN-10: 0-8153-4072-9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439249" y="6029492"/>
            <a:ext cx="62891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Open Source at: http://</a:t>
            </a:r>
            <a:r>
              <a:rPr lang="en-US" dirty="0" err="1" smtClean="0"/>
              <a:t>www.ncbi.nlm.nih.gov</a:t>
            </a:r>
            <a:r>
              <a:rPr lang="en-US" dirty="0" smtClean="0"/>
              <a:t>/books/NBK21054/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54084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Membrane Protein Integration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16100"/>
            <a:ext cx="9144000" cy="3212415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759111" y="2043896"/>
            <a:ext cx="2890460" cy="1459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240854" y="1631434"/>
            <a:ext cx="1731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Transmembrane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240854" y="4843849"/>
            <a:ext cx="865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Symbol" charset="2"/>
                <a:cs typeface="Symbol" charset="2"/>
              </a:rPr>
              <a:t>a</a:t>
            </a:r>
            <a:r>
              <a:rPr lang="en-US" dirty="0" smtClean="0"/>
              <a:t>-Helix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899715" y="4843849"/>
            <a:ext cx="969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Symbol" charset="2"/>
                <a:cs typeface="Symbol" charset="2"/>
              </a:rPr>
              <a:t>b</a:t>
            </a:r>
            <a:r>
              <a:rPr lang="en-US" dirty="0" smtClean="0"/>
              <a:t>-barrel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176132" y="6263080"/>
            <a:ext cx="1359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10-17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097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Cell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270" y="1562099"/>
            <a:ext cx="6028025" cy="45403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44002" y="6312002"/>
            <a:ext cx="124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12-1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3069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5400"/>
            <a:ext cx="6172200" cy="6807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58100" y="6224407"/>
            <a:ext cx="124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12-2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669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Cytoplasm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Contains:</a:t>
            </a:r>
          </a:p>
          <a:p>
            <a:pPr lvl="1"/>
            <a:r>
              <a:rPr lang="en-US" dirty="0" smtClean="0"/>
              <a:t>Cytosol (aqueous environment)</a:t>
            </a:r>
          </a:p>
          <a:p>
            <a:pPr lvl="1"/>
            <a:r>
              <a:rPr lang="en-US" dirty="0" smtClean="0"/>
              <a:t>All organelles</a:t>
            </a:r>
          </a:p>
          <a:p>
            <a:r>
              <a:rPr lang="en-US" dirty="0" smtClean="0"/>
              <a:t>Half the volume of the cell</a:t>
            </a:r>
          </a:p>
          <a:p>
            <a:r>
              <a:rPr lang="en-US" dirty="0" smtClean="0"/>
              <a:t>Location of large amount of bioorganic reactions</a:t>
            </a:r>
          </a:p>
          <a:p>
            <a:pPr lvl="1"/>
            <a:r>
              <a:rPr lang="en-US" dirty="0" smtClean="0"/>
              <a:t>Protein synthesis and degradation</a:t>
            </a:r>
          </a:p>
          <a:p>
            <a:pPr lvl="1"/>
            <a:r>
              <a:rPr lang="en-US" dirty="0" smtClean="0"/>
              <a:t>Intermediary metabolism (building and breakdown of small molecules)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17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Nucleus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Contains the Chromosome (genomic DNA)</a:t>
            </a:r>
          </a:p>
          <a:p>
            <a:r>
              <a:rPr lang="en-US" dirty="0" smtClean="0"/>
              <a:t>Site of DNA replication</a:t>
            </a:r>
          </a:p>
          <a:p>
            <a:r>
              <a:rPr lang="en-US" dirty="0" smtClean="0"/>
              <a:t>Site of RNA transcription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9153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Nucleus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41259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Two concentric membranes</a:t>
            </a:r>
          </a:p>
          <a:p>
            <a:pPr lvl="1"/>
            <a:r>
              <a:rPr lang="en-US" dirty="0" smtClean="0"/>
              <a:t>Nuclear pores</a:t>
            </a:r>
          </a:p>
          <a:p>
            <a:r>
              <a:rPr lang="en-US" dirty="0" smtClean="0"/>
              <a:t>Inner membrane contains proteins that give structure to nucleus and support for chromatin</a:t>
            </a:r>
          </a:p>
          <a:p>
            <a:r>
              <a:rPr lang="en-US" dirty="0" smtClean="0"/>
              <a:t>Outer membrane is connected to the ER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9636" y="1716994"/>
            <a:ext cx="2908300" cy="381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444002" y="6184560"/>
            <a:ext cx="124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12-9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2353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Nuclear Pores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082796" cy="1918220"/>
          </a:xfrm>
        </p:spPr>
        <p:txBody>
          <a:bodyPr/>
          <a:lstStyle/>
          <a:p>
            <a:r>
              <a:rPr lang="en-US" dirty="0" smtClean="0"/>
              <a:t>Allow for transport of proteins into the nucleus and RNA out of the nucleus</a:t>
            </a:r>
          </a:p>
          <a:p>
            <a:r>
              <a:rPr lang="en-US" dirty="0" smtClean="0"/>
              <a:t>Multi protein complexes, highly regulated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049" y="1912503"/>
            <a:ext cx="6089933" cy="378403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336713" y="6253605"/>
            <a:ext cx="1359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12-10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40669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Ribosomes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126661" cy="4525963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Protein synthesizing machines</a:t>
            </a:r>
          </a:p>
          <a:p>
            <a:pPr lvl="1"/>
            <a:r>
              <a:rPr lang="en-US" dirty="0" smtClean="0"/>
              <a:t>Add 2 amino acids to peptide sequence each second</a:t>
            </a:r>
            <a:endParaRPr lang="en-US" dirty="0"/>
          </a:p>
          <a:p>
            <a:r>
              <a:rPr lang="en-US" dirty="0" smtClean="0"/>
              <a:t>Consist of 2 subunits (50 different proteins)</a:t>
            </a:r>
          </a:p>
          <a:p>
            <a:pPr lvl="1"/>
            <a:r>
              <a:rPr lang="en-US" dirty="0" smtClean="0"/>
              <a:t>2/3 RNA, 1/3 protein</a:t>
            </a:r>
          </a:p>
          <a:p>
            <a:r>
              <a:rPr lang="en-US" dirty="0" smtClean="0"/>
              <a:t>Located in cytosol, on ER</a:t>
            </a:r>
          </a:p>
          <a:p>
            <a:pPr lvl="1"/>
            <a:r>
              <a:rPr lang="en-US" dirty="0" err="1" smtClean="0"/>
              <a:t>Ie</a:t>
            </a:r>
            <a:r>
              <a:rPr lang="en-US" dirty="0" smtClean="0"/>
              <a:t> protein synthesis happens in both ER and cytosol</a:t>
            </a:r>
          </a:p>
          <a:p>
            <a:pPr lvl="1"/>
            <a:r>
              <a:rPr lang="en-US" dirty="0" smtClean="0"/>
              <a:t>Functionally and structurally identical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7798" y="2730061"/>
            <a:ext cx="4069002" cy="248133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44002" y="6195208"/>
            <a:ext cx="124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6-62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933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Endoplasmic Reticulum (ER)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Extends throughout the cell</a:t>
            </a:r>
          </a:p>
          <a:p>
            <a:r>
              <a:rPr lang="en-US" dirty="0" smtClean="0"/>
              <a:t>Complex structure of continuous tube and flatten sacs</a:t>
            </a:r>
          </a:p>
          <a:p>
            <a:pPr lvl="1"/>
            <a:r>
              <a:rPr lang="en-US" dirty="0" smtClean="0"/>
              <a:t>Double membrane surrounding the ER lumen (aqueous environment)</a:t>
            </a:r>
          </a:p>
          <a:p>
            <a:r>
              <a:rPr lang="en-US" dirty="0" smtClean="0"/>
              <a:t>Two types</a:t>
            </a:r>
          </a:p>
          <a:p>
            <a:pPr lvl="1"/>
            <a:r>
              <a:rPr lang="en-US" dirty="0" smtClean="0"/>
              <a:t>Rough ER (contains ribosomes)</a:t>
            </a:r>
          </a:p>
          <a:p>
            <a:pPr lvl="1"/>
            <a:r>
              <a:rPr lang="en-US" dirty="0" smtClean="0"/>
              <a:t>Smooth 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926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Endoplasmic Reticulum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600" y="1768274"/>
            <a:ext cx="7416800" cy="43307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327008" y="6214932"/>
            <a:ext cx="1359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12-36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097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human body consists of: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33225" cy="45259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Water</a:t>
            </a:r>
          </a:p>
          <a:p>
            <a:pPr marL="914400" lvl="1" indent="-514350">
              <a:buFont typeface="+mj-lt"/>
              <a:buAutoNum type="alphaLcPeriod"/>
            </a:pPr>
            <a:r>
              <a:rPr lang="en-US" dirty="0" smtClean="0"/>
              <a:t>75% of total mass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Organs</a:t>
            </a:r>
          </a:p>
          <a:p>
            <a:pPr marL="914400" lvl="1" indent="-514350">
              <a:buFont typeface="+mj-lt"/>
              <a:buAutoNum type="alphaLcPeriod"/>
            </a:pPr>
            <a:r>
              <a:rPr lang="en-US" dirty="0" smtClean="0"/>
              <a:t>Brain, bones, muscles, lungs, liver, </a:t>
            </a:r>
            <a:r>
              <a:rPr lang="en-US" dirty="0" err="1" smtClean="0"/>
              <a:t>etc</a:t>
            </a:r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Small Molecules</a:t>
            </a:r>
          </a:p>
          <a:p>
            <a:pPr marL="914400" lvl="1" indent="-514350">
              <a:buFont typeface="+mj-lt"/>
              <a:buAutoNum type="alphaLcPeriod"/>
            </a:pPr>
            <a:r>
              <a:rPr lang="en-US" dirty="0" smtClean="0"/>
              <a:t>DNA, RNA, Proteins, sugars, fats, </a:t>
            </a:r>
            <a:r>
              <a:rPr lang="en-US" dirty="0" err="1" smtClean="0"/>
              <a:t>etc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90425" y="2073095"/>
            <a:ext cx="4034209" cy="3441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139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Rough 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Protein and lipid biosynthesis</a:t>
            </a:r>
          </a:p>
          <a:p>
            <a:pPr lvl="1"/>
            <a:r>
              <a:rPr lang="en-US" dirty="0" smtClean="0"/>
              <a:t>Site of protein glycosylation</a:t>
            </a:r>
          </a:p>
          <a:p>
            <a:r>
              <a:rPr lang="en-US" dirty="0" smtClean="0"/>
              <a:t>Contain ribosomes</a:t>
            </a:r>
          </a:p>
          <a:p>
            <a:r>
              <a:rPr lang="en-US" dirty="0" smtClean="0"/>
              <a:t>Membrane is the site of production for all </a:t>
            </a:r>
            <a:r>
              <a:rPr lang="en-US" dirty="0" err="1" smtClean="0"/>
              <a:t>transmembrane</a:t>
            </a:r>
            <a:r>
              <a:rPr lang="en-US" dirty="0" smtClean="0"/>
              <a:t> proteins, and lipids for the plasma membrane and other organelles</a:t>
            </a:r>
          </a:p>
          <a:p>
            <a:r>
              <a:rPr lang="en-US" dirty="0" smtClean="0"/>
              <a:t>Also produces all proteins used in </a:t>
            </a:r>
            <a:r>
              <a:rPr lang="en-US" dirty="0" err="1" smtClean="0"/>
              <a:t>intermembrane</a:t>
            </a:r>
            <a:r>
              <a:rPr lang="en-US" dirty="0" smtClean="0"/>
              <a:t> spaces (lumens of different organelles)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117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Smooth 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Don’t contain ribosomes</a:t>
            </a:r>
          </a:p>
          <a:p>
            <a:r>
              <a:rPr lang="en-US" dirty="0" smtClean="0"/>
              <a:t>Exit site of synthesized proteins being exported to the Golgi apparatus</a:t>
            </a:r>
          </a:p>
          <a:p>
            <a:r>
              <a:rPr lang="en-US" dirty="0" smtClean="0"/>
              <a:t>Important in lipid synthesis</a:t>
            </a:r>
          </a:p>
          <a:p>
            <a:r>
              <a:rPr lang="en-US" dirty="0" smtClean="0"/>
              <a:t>Important in steroid synthesis from </a:t>
            </a:r>
            <a:r>
              <a:rPr lang="en-US" dirty="0" err="1" smtClean="0"/>
              <a:t>choloesterol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53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Golgi Apparatus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068198" cy="1743029"/>
          </a:xfrm>
        </p:spPr>
        <p:txBody>
          <a:bodyPr/>
          <a:lstStyle/>
          <a:p>
            <a:r>
              <a:rPr lang="en-US" dirty="0" smtClean="0"/>
              <a:t>Consists of stacks of membrane bound cisternae</a:t>
            </a:r>
          </a:p>
          <a:p>
            <a:r>
              <a:rPr lang="en-US" dirty="0" smtClean="0"/>
              <a:t>Pancake like shape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769" y="3296490"/>
            <a:ext cx="5554720" cy="356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25489" y="6224407"/>
            <a:ext cx="1359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13-22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6315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 of Golgi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Further modification of proteins and lipids</a:t>
            </a:r>
          </a:p>
          <a:p>
            <a:pPr lvl="1"/>
            <a:r>
              <a:rPr lang="en-US" dirty="0" smtClean="0"/>
              <a:t>N and O glycosylation (important for function)</a:t>
            </a:r>
          </a:p>
          <a:p>
            <a:r>
              <a:rPr lang="en-US" dirty="0" smtClean="0"/>
              <a:t>Transport of finished proteins and lipids to plasma membrane, lysosomes and secretory vesicles (</a:t>
            </a:r>
            <a:r>
              <a:rPr lang="en-US" dirty="0" err="1" smtClean="0"/>
              <a:t>ie</a:t>
            </a:r>
            <a:r>
              <a:rPr lang="en-US" dirty="0" smtClean="0"/>
              <a:t> out of the cell)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83980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Lysosomes and Peroxisomes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Membrane bound vesicles</a:t>
            </a:r>
          </a:p>
          <a:p>
            <a:r>
              <a:rPr lang="en-US" dirty="0" smtClean="0"/>
              <a:t>Contain enzymes</a:t>
            </a:r>
          </a:p>
          <a:p>
            <a:r>
              <a:rPr lang="en-US" dirty="0" smtClean="0"/>
              <a:t>Some have lower pH</a:t>
            </a:r>
          </a:p>
          <a:p>
            <a:r>
              <a:rPr lang="en-US" dirty="0" smtClean="0"/>
              <a:t>Lysosomes aid in the breakdown of proteins</a:t>
            </a:r>
          </a:p>
          <a:p>
            <a:r>
              <a:rPr lang="en-US" dirty="0" smtClean="0"/>
              <a:t>Peroxisomes aid in the oxidation of small molecules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6496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Mitochondria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3849294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Two highly specialized membranes that create two compartments</a:t>
            </a:r>
          </a:p>
          <a:p>
            <a:pPr lvl="1"/>
            <a:r>
              <a:rPr lang="en-US" dirty="0" smtClean="0"/>
              <a:t>Internal matrix</a:t>
            </a:r>
          </a:p>
          <a:p>
            <a:pPr lvl="1"/>
            <a:r>
              <a:rPr lang="en-US" dirty="0" err="1" smtClean="0"/>
              <a:t>Intermembrane</a:t>
            </a:r>
            <a:r>
              <a:rPr lang="en-US" dirty="0" smtClean="0"/>
              <a:t> space</a:t>
            </a:r>
          </a:p>
          <a:p>
            <a:r>
              <a:rPr lang="en-US" dirty="0" smtClean="0"/>
              <a:t>Inner membrane forms cristae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37096" b="35710"/>
          <a:stretch/>
        </p:blipFill>
        <p:spPr>
          <a:xfrm>
            <a:off x="4306494" y="1717188"/>
            <a:ext cx="4302160" cy="440897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44002" y="6346325"/>
            <a:ext cx="124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14-8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9836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Mitochondria produce ATP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600200"/>
            <a:ext cx="404279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 source of all energy for the cell</a:t>
            </a:r>
          </a:p>
          <a:p>
            <a:r>
              <a:rPr lang="en-US" dirty="0" smtClean="0"/>
              <a:t>Site of the citric acid cycle where glucose is broken down to NADH and ATP</a:t>
            </a:r>
          </a:p>
          <a:p>
            <a:r>
              <a:rPr lang="en-US" dirty="0" smtClean="0"/>
              <a:t>NADH is converted to ATP through the electron transport chain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9990" y="1897902"/>
            <a:ext cx="4376637" cy="412320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92919" y="6282804"/>
            <a:ext cx="13597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14-10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4759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56575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Nucleus contains information to make proteins</a:t>
            </a:r>
          </a:p>
          <a:p>
            <a:r>
              <a:rPr lang="en-US" dirty="0" smtClean="0"/>
              <a:t>Ribosome read information from nucleus to make protein</a:t>
            </a:r>
          </a:p>
          <a:p>
            <a:r>
              <a:rPr lang="en-US" dirty="0" smtClean="0"/>
              <a:t>ER and Golgi sites of protein synthesis and modification</a:t>
            </a:r>
          </a:p>
          <a:p>
            <a:r>
              <a:rPr lang="en-US" dirty="0" smtClean="0"/>
              <a:t>Mitochondria supply all the </a:t>
            </a:r>
            <a:r>
              <a:rPr lang="en-US" dirty="0" err="1" smtClean="0"/>
              <a:t>engery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18639" r="29778"/>
          <a:stretch/>
        </p:blipFill>
        <p:spPr>
          <a:xfrm>
            <a:off x="5577366" y="1562099"/>
            <a:ext cx="3109434" cy="454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1823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Organs contain specialized cell types 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6438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All species originate from a single cell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60686"/>
          </a:xfrm>
        </p:spPr>
        <p:txBody>
          <a:bodyPr>
            <a:normAutofit/>
          </a:bodyPr>
          <a:lstStyle/>
          <a:p>
            <a:r>
              <a:rPr lang="en-US" dirty="0" smtClean="0"/>
              <a:t>Embryonic Stem Cell</a:t>
            </a:r>
          </a:p>
          <a:p>
            <a:pPr lvl="1"/>
            <a:r>
              <a:rPr lang="en-US" dirty="0" smtClean="0"/>
              <a:t>Fusion of sperm and ovum</a:t>
            </a:r>
          </a:p>
          <a:p>
            <a:r>
              <a:rPr lang="en-US" dirty="0" smtClean="0"/>
              <a:t>Human body estimated 10</a:t>
            </a:r>
            <a:r>
              <a:rPr lang="en-US" baseline="30000" dirty="0" smtClean="0"/>
              <a:t>13</a:t>
            </a:r>
            <a:r>
              <a:rPr lang="en-US" dirty="0" smtClean="0"/>
              <a:t> cells</a:t>
            </a:r>
          </a:p>
          <a:p>
            <a:r>
              <a:rPr lang="en-US" dirty="0" smtClean="0"/>
              <a:t>Each cell has a specified function</a:t>
            </a:r>
          </a:p>
          <a:p>
            <a:r>
              <a:rPr lang="en-US" dirty="0" smtClean="0"/>
              <a:t>From 1 to 10</a:t>
            </a:r>
            <a:r>
              <a:rPr lang="en-US" baseline="30000" dirty="0" smtClean="0"/>
              <a:t>13</a:t>
            </a:r>
            <a:r>
              <a:rPr lang="en-US" dirty="0" smtClean="0"/>
              <a:t>…</a:t>
            </a:r>
          </a:p>
          <a:p>
            <a:pPr lvl="1"/>
            <a:r>
              <a:rPr lang="en-US" dirty="0" smtClean="0"/>
              <a:t>Cells divide and </a:t>
            </a:r>
            <a:r>
              <a:rPr lang="en-US" b="1" i="1" dirty="0" smtClean="0"/>
              <a:t>differentiate</a:t>
            </a:r>
            <a:endParaRPr lang="en-US" b="1" i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0768" y="2346067"/>
            <a:ext cx="5364943" cy="30859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60996" y="6341201"/>
            <a:ext cx="1125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Figure 1-1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6411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Cellular Differentiation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1874423"/>
          </a:xfrm>
        </p:spPr>
        <p:txBody>
          <a:bodyPr/>
          <a:lstStyle/>
          <a:p>
            <a:r>
              <a:rPr lang="en-US" dirty="0" err="1" smtClean="0"/>
              <a:t>Def</a:t>
            </a:r>
            <a:r>
              <a:rPr lang="en-US" baseline="30000" dirty="0" err="1" smtClean="0"/>
              <a:t>n</a:t>
            </a:r>
            <a:r>
              <a:rPr lang="en-US" dirty="0" smtClean="0"/>
              <a:t>: when a less specialized cells divides into cells of more defined cellular species</a:t>
            </a:r>
          </a:p>
          <a:p>
            <a:r>
              <a:rPr lang="en-US" dirty="0" smtClean="0"/>
              <a:t>Best example: Hematopoiesis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503" y="1417638"/>
            <a:ext cx="7596582" cy="506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7620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Take home message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Human body is complex </a:t>
            </a:r>
          </a:p>
          <a:p>
            <a:pPr lvl="1"/>
            <a:r>
              <a:rPr lang="en-US" dirty="0" smtClean="0"/>
              <a:t>made up of multiple organ systems</a:t>
            </a:r>
          </a:p>
          <a:p>
            <a:r>
              <a:rPr lang="en-US" dirty="0" smtClean="0"/>
              <a:t>Organs are specialized collections of cells that have a set physiological role in the body</a:t>
            </a:r>
          </a:p>
          <a:p>
            <a:r>
              <a:rPr lang="en-US" dirty="0" smtClean="0"/>
              <a:t>All this complexity came from 1 cell</a:t>
            </a:r>
          </a:p>
          <a:p>
            <a:pPr lvl="1"/>
            <a:r>
              <a:rPr lang="en-US" dirty="0" smtClean="0"/>
              <a:t>All cells contain the same genetic information…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018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990099"/>
            <a:ext cx="8229600" cy="1143000"/>
          </a:xfrm>
        </p:spPr>
        <p:txBody>
          <a:bodyPr/>
          <a:lstStyle/>
          <a:p>
            <a:r>
              <a:rPr lang="en-US" dirty="0" smtClean="0"/>
              <a:t>What is a cell?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903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851" y="627768"/>
            <a:ext cx="9128656" cy="556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558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2939</TotalTime>
  <Words>919</Words>
  <Application>Microsoft Macintosh PowerPoint</Application>
  <PresentationFormat>On-screen Show (4:3)</PresentationFormat>
  <Paragraphs>165</Paragraphs>
  <Slides>37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Introduction to Cell Biology</vt:lpstr>
      <vt:lpstr>Resources</vt:lpstr>
      <vt:lpstr>A human body consists of:</vt:lpstr>
      <vt:lpstr>Organs contain specialized cell types  </vt:lpstr>
      <vt:lpstr>All species originate from a single cell</vt:lpstr>
      <vt:lpstr>Cellular Differentiation</vt:lpstr>
      <vt:lpstr>Take home message</vt:lpstr>
      <vt:lpstr>What is a cell?</vt:lpstr>
      <vt:lpstr>PowerPoint Presentation</vt:lpstr>
      <vt:lpstr>Plasma Membrane Function</vt:lpstr>
      <vt:lpstr>Plasma Membrane Structure</vt:lpstr>
      <vt:lpstr>Phospholipids are amphiphylic</vt:lpstr>
      <vt:lpstr>Four types of phospholipids in plasma membrane</vt:lpstr>
      <vt:lpstr>Amphiphylic nature of phospholipids allow for formation of lipid bilayer</vt:lpstr>
      <vt:lpstr>Cholesterol helps maintain bilayer structure</vt:lpstr>
      <vt:lpstr>Cholesterol orientation amongst phospholipids  </vt:lpstr>
      <vt:lpstr>Glycolipids</vt:lpstr>
      <vt:lpstr>Glycolipid Structure</vt:lpstr>
      <vt:lpstr>Membrane Proteins</vt:lpstr>
      <vt:lpstr>Membrane Protein Integration</vt:lpstr>
      <vt:lpstr>The Cell</vt:lpstr>
      <vt:lpstr>PowerPoint Presentation</vt:lpstr>
      <vt:lpstr>Cytoplasm</vt:lpstr>
      <vt:lpstr>Nucleus</vt:lpstr>
      <vt:lpstr>Nucleus Structure</vt:lpstr>
      <vt:lpstr>Nuclear Pores</vt:lpstr>
      <vt:lpstr>Ribosomes</vt:lpstr>
      <vt:lpstr>Endoplasmic Reticulum (ER)</vt:lpstr>
      <vt:lpstr>Endoplasmic Reticulum</vt:lpstr>
      <vt:lpstr>Rough ER</vt:lpstr>
      <vt:lpstr>Smooth ER</vt:lpstr>
      <vt:lpstr>Golgi Apparatus</vt:lpstr>
      <vt:lpstr>Function of Golgi</vt:lpstr>
      <vt:lpstr>Lysosomes and Peroxisomes</vt:lpstr>
      <vt:lpstr>Mitochondria</vt:lpstr>
      <vt:lpstr>Mitochondria produce ATP</vt:lpstr>
      <vt:lpstr>Summary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Cell Biology</dc:title>
  <dc:creator>Craig Simpson</dc:creator>
  <cp:lastModifiedBy>Craig Simpson</cp:lastModifiedBy>
  <cp:revision>23</cp:revision>
  <dcterms:created xsi:type="dcterms:W3CDTF">2014-01-31T12:59:13Z</dcterms:created>
  <dcterms:modified xsi:type="dcterms:W3CDTF">2014-02-02T13:59:00Z</dcterms:modified>
</cp:coreProperties>
</file>